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60" r:id="rId7"/>
    <p:sldId id="275" r:id="rId8"/>
    <p:sldId id="261" r:id="rId9"/>
    <p:sldId id="274" r:id="rId10"/>
    <p:sldId id="262" r:id="rId11"/>
    <p:sldId id="263" r:id="rId12"/>
    <p:sldId id="277" r:id="rId13"/>
    <p:sldId id="278" r:id="rId14"/>
    <p:sldId id="264" r:id="rId15"/>
    <p:sldId id="273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8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6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A77A-B990-473D-A6F9-A9EC8A33AA79}" type="datetimeFigureOut">
              <a:rPr lang="ru-RU" smtClean="0"/>
              <a:t>23.08.2021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7A1A-3016-4ABF-A3B9-58DE0DD845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109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A77A-B990-473D-A6F9-A9EC8A33AA79}" type="datetimeFigureOut">
              <a:rPr lang="ru-RU" smtClean="0"/>
              <a:t>23.08.2021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7A1A-3016-4ABF-A3B9-58DE0DD845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662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A77A-B990-473D-A6F9-A9EC8A33AA79}" type="datetimeFigureOut">
              <a:rPr lang="ru-RU" smtClean="0"/>
              <a:t>23.08.2021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7A1A-3016-4ABF-A3B9-58DE0DD845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5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A77A-B990-473D-A6F9-A9EC8A33AA79}" type="datetimeFigureOut">
              <a:rPr lang="ru-RU" smtClean="0"/>
              <a:t>23.08.2021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7A1A-3016-4ABF-A3B9-58DE0DD845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74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A77A-B990-473D-A6F9-A9EC8A33AA79}" type="datetimeFigureOut">
              <a:rPr lang="ru-RU" smtClean="0"/>
              <a:t>23.08.2021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7A1A-3016-4ABF-A3B9-58DE0DD845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63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A77A-B990-473D-A6F9-A9EC8A33AA79}" type="datetimeFigureOut">
              <a:rPr lang="ru-RU" smtClean="0"/>
              <a:t>23.08.2021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7A1A-3016-4ABF-A3B9-58DE0DD845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1467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A77A-B990-473D-A6F9-A9EC8A33AA79}" type="datetimeFigureOut">
              <a:rPr lang="ru-RU" smtClean="0"/>
              <a:t>23.08.2021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7A1A-3016-4ABF-A3B9-58DE0DD845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34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A77A-B990-473D-A6F9-A9EC8A33AA79}" type="datetimeFigureOut">
              <a:rPr lang="ru-RU" smtClean="0"/>
              <a:t>23.08.2021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7A1A-3016-4ABF-A3B9-58DE0DD845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252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A77A-B990-473D-A6F9-A9EC8A33AA79}" type="datetimeFigureOut">
              <a:rPr lang="ru-RU" smtClean="0"/>
              <a:t>23.08.2021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7A1A-3016-4ABF-A3B9-58DE0DD845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65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A77A-B990-473D-A6F9-A9EC8A33AA79}" type="datetimeFigureOut">
              <a:rPr lang="ru-RU" smtClean="0"/>
              <a:t>23.08.2021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7A1A-3016-4ABF-A3B9-58DE0DD845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482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A77A-B990-473D-A6F9-A9EC8A33AA79}" type="datetimeFigureOut">
              <a:rPr lang="ru-RU" smtClean="0"/>
              <a:t>23.08.2021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7A1A-3016-4ABF-A3B9-58DE0DD845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57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A77A-B990-473D-A6F9-A9EC8A33AA79}" type="datetimeFigureOut">
              <a:rPr lang="ru-RU" smtClean="0"/>
              <a:t>23.08.2021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27A1A-3016-4ABF-A3B9-58DE0DD845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303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world.ru/" TargetMode="External"/><Relationship Id="rId2" Type="http://schemas.openxmlformats.org/officeDocument/2006/relationships/hyperlink" Target="https://amperkot.ru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rduinoplus.ru/" TargetMode="External"/><Relationship Id="rId5" Type="http://schemas.openxmlformats.org/officeDocument/2006/relationships/hyperlink" Target="https://amperka.ru/" TargetMode="External"/><Relationship Id="rId4" Type="http://schemas.openxmlformats.org/officeDocument/2006/relationships/hyperlink" Target="http://arduino.ru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5Y2yd9v8PHsZmvcpuz8zuN0vvqkgIIiR?usp=sharing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  <a:solidFill>
            <a:srgbClr val="FFCC66"/>
          </a:solidFill>
        </p:spPr>
        <p:txBody>
          <a:bodyPr>
            <a:normAutofit/>
          </a:bodyPr>
          <a:lstStyle/>
          <a:p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/>
              <a:t/>
            </a:r>
            <a:br>
              <a:rPr lang="ru-RU" sz="1600" dirty="0"/>
            </a:b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Проект</a:t>
            </a:r>
            <a:r>
              <a:rPr lang="en-US" sz="1600" dirty="0">
                <a:latin typeface="Aharoni" panose="02010803020104030203" pitchFamily="2" charset="-79"/>
                <a:ea typeface="Adobe Ming Std L" panose="02020300000000000000" pitchFamily="18" charset="-128"/>
                <a:cs typeface="Aharoni" panose="02010803020104030203" pitchFamily="2" charset="-79"/>
              </a:rPr>
              <a:t>&lt;&lt;</a:t>
            </a:r>
            <a:r>
              <a:rPr lang="ru-RU" sz="1600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Аватар</a:t>
            </a:r>
            <a:r>
              <a:rPr lang="ru-RU" sz="1600" dirty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 </a:t>
            </a:r>
            <a:r>
              <a:rPr lang="ru-RU" sz="1600" dirty="0" err="1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Кванториада</a:t>
            </a:r>
            <a:r>
              <a:rPr lang="en-US" sz="1600" dirty="0">
                <a:latin typeface="Aharoni" panose="02010803020104030203" pitchFamily="2" charset="-79"/>
                <a:ea typeface="Adobe Ming Std L" panose="02020300000000000000" pitchFamily="18" charset="-128"/>
                <a:cs typeface="Aharoni" panose="02010803020104030203" pitchFamily="2" charset="-79"/>
              </a:rPr>
              <a:t>&gt;&gt;</a:t>
            </a:r>
            <a:r>
              <a:rPr lang="ru-RU" sz="1600" dirty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/>
            </a:r>
            <a:br>
              <a:rPr lang="ru-RU" sz="1600" dirty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</a:br>
            <a:r>
              <a:rPr lang="ru-RU" sz="1600" dirty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Команда</a:t>
            </a:r>
            <a:r>
              <a:rPr lang="en-US" sz="1600" dirty="0">
                <a:latin typeface="Aharoni" panose="02010803020104030203" pitchFamily="2" charset="-79"/>
                <a:ea typeface="Adobe Ming Std L" panose="02020300000000000000" pitchFamily="18" charset="-128"/>
                <a:cs typeface="Aharoni" panose="02010803020104030203" pitchFamily="2" charset="-79"/>
              </a:rPr>
              <a:t>&lt;&lt;1511&gt;&gt;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/>
            </a:r>
            <a:b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</a:br>
            <a: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/>
            </a:r>
            <a:b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</a:br>
            <a: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                </a:t>
            </a:r>
            <a:b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</a:br>
            <a:r>
              <a:rPr lang="en-US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                                                                                                             </a:t>
            </a:r>
            <a: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Авторы</a:t>
            </a:r>
            <a:r>
              <a:rPr lang="en-US" sz="1800" dirty="0" smtClean="0">
                <a:latin typeface="Aharoni" panose="02010803020104030203" pitchFamily="2" charset="-79"/>
                <a:ea typeface="Adobe Ming Std L" panose="02020300000000000000" pitchFamily="18" charset="-128"/>
                <a:cs typeface="Aharoni" panose="02010803020104030203" pitchFamily="2" charset="-79"/>
              </a:rPr>
              <a:t>:</a:t>
            </a:r>
            <a:r>
              <a:rPr lang="ru-RU" sz="1800" dirty="0" err="1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Полудняков</a:t>
            </a:r>
            <a: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 Владимир Юрьевич</a:t>
            </a:r>
            <a:b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</a:br>
            <a:r>
              <a:rPr lang="en-US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                                                                                                                                                                  </a:t>
            </a:r>
            <a: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Малый Тимур Игоревич</a:t>
            </a:r>
            <a:b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</a:br>
            <a:r>
              <a:rPr lang="en-US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                                                                                                                                                      </a:t>
            </a:r>
            <a:r>
              <a:rPr lang="ru-RU" sz="1800" dirty="0" err="1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Бакай</a:t>
            </a:r>
            <a: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 Полина Николаевна</a:t>
            </a:r>
            <a:b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</a:br>
            <a:r>
              <a:rPr lang="en-US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                                                                                                                                  </a:t>
            </a:r>
            <a:r>
              <a:rPr lang="ru-RU" sz="1800" dirty="0" err="1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Петушинская</a:t>
            </a:r>
            <a: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 Полина Сергеевна</a:t>
            </a:r>
            <a:b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</a:br>
            <a:r>
              <a:rPr lang="en-US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                                                                                                                                          </a:t>
            </a:r>
            <a: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Кулаков Глеб Александрович</a:t>
            </a:r>
            <a:b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</a:br>
            <a: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/>
            </a:r>
            <a:b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</a:br>
            <a:r>
              <a:rPr lang="en-US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                                                                                                                                 </a:t>
            </a:r>
            <a: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Руководитель</a:t>
            </a:r>
            <a:r>
              <a:rPr lang="en-US" sz="1800" dirty="0" smtClean="0">
                <a:latin typeface="Aharoni" panose="02010803020104030203" pitchFamily="2" charset="-79"/>
                <a:ea typeface="Adobe Ming Std L" panose="02020300000000000000" pitchFamily="18" charset="-128"/>
                <a:cs typeface="Aharoni" panose="02010803020104030203" pitchFamily="2" charset="-79"/>
              </a:rPr>
              <a:t>:</a:t>
            </a:r>
            <a: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/>
            </a:r>
            <a:b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</a:br>
            <a:r>
              <a:rPr lang="en-US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                                                                                                                                             </a:t>
            </a:r>
            <a:r>
              <a:rPr lang="ru-RU" sz="1800" dirty="0" err="1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Бакай</a:t>
            </a:r>
            <a: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 Егор Николаевич</a:t>
            </a:r>
            <a:b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</a:br>
            <a: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/>
            </a:r>
            <a:b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</a:br>
            <a: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/>
            </a:r>
            <a:b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</a:br>
            <a: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/>
            </a:r>
            <a:b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</a:br>
            <a:r>
              <a:rPr lang="en-US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                                                                                                                                             </a:t>
            </a:r>
            <a:r>
              <a:rPr lang="ru-RU" sz="1800" dirty="0" err="1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г.Москва</a:t>
            </a:r>
            <a: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/>
            </a:r>
            <a:b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</a:br>
            <a:r>
              <a:rPr lang="en-US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                                                                                                                                              </a:t>
            </a:r>
            <a: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2021г.</a:t>
            </a:r>
            <a:b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</a:br>
            <a: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/>
            </a:r>
            <a:br>
              <a:rPr lang="ru-RU" sz="1800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</a:br>
            <a:endParaRPr lang="ru-RU" sz="1800" dirty="0">
              <a:latin typeface="Adobe Ming Std L" panose="02020300000000000000" pitchFamily="18" charset="-128"/>
              <a:ea typeface="Adobe Ming Std L" panose="02020300000000000000" pitchFamily="18" charset="-128"/>
              <a:cs typeface="Aharoni" panose="02010803020104030203" pitchFamily="2" charset="-79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6094" t="17562" r="32710" b="12720"/>
          <a:stretch/>
        </p:blipFill>
        <p:spPr>
          <a:xfrm>
            <a:off x="502276" y="2595092"/>
            <a:ext cx="5009881" cy="392161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3841" t="10519" r="1627" b="71171"/>
          <a:stretch/>
        </p:blipFill>
        <p:spPr>
          <a:xfrm>
            <a:off x="0" y="0"/>
            <a:ext cx="12192000" cy="133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5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body" sz="half" idx="2"/>
          </p:nvPr>
        </p:nvSpPr>
        <p:spPr>
          <a:xfrm>
            <a:off x="7431314" y="0"/>
            <a:ext cx="4760686" cy="6858000"/>
          </a:xfrm>
          <a:solidFill>
            <a:srgbClr val="92D050"/>
          </a:solidFill>
        </p:spPr>
        <p:txBody>
          <a:bodyPr>
            <a:normAutofit fontScale="90000" lnSpcReduction="10000"/>
          </a:bodyPr>
          <a:lstStyle/>
          <a:p>
            <a:r>
              <a:rPr lang="ru-RU" sz="3300" b="1" dirty="0"/>
              <a:t>4.1 Архитектура проекта:</a:t>
            </a:r>
            <a:r>
              <a:rPr lang="ru-RU" sz="3300" b="0" dirty="0" smtClean="0">
                <a:effectLst/>
              </a:rPr>
              <a:t/>
            </a:r>
            <a:br>
              <a:rPr lang="ru-RU" sz="3300" b="0" dirty="0" smtClean="0">
                <a:effectLst/>
              </a:rPr>
            </a:br>
            <a:r>
              <a:rPr lang="ru-RU" sz="3300" b="0" dirty="0" smtClean="0">
                <a:effectLst/>
              </a:rPr>
              <a:t/>
            </a:r>
            <a:br>
              <a:rPr lang="ru-RU" sz="3300" b="0" dirty="0" smtClean="0">
                <a:effectLst/>
              </a:rPr>
            </a:br>
            <a:r>
              <a:rPr lang="ru-RU" sz="3300" dirty="0"/>
              <a:t>Робот представляет из себя манипулятор под управлением микроконтроллера(Atmega328p). Для ориентации в пространстве использованы акселерометры и джойстик, с помощью которых робот безошибочно выполняет разные движения.</a:t>
            </a:r>
            <a:r>
              <a:rPr lang="ru-RU" dirty="0"/>
              <a:t> </a:t>
            </a:r>
            <a:r>
              <a:rPr lang="ru-RU" sz="3300" dirty="0" smtClean="0"/>
              <a:t>Для управления устройством используется эргономичная система</a:t>
            </a:r>
            <a:r>
              <a:rPr lang="en-US" sz="3300" dirty="0" smtClean="0"/>
              <a:t>,</a:t>
            </a:r>
            <a:r>
              <a:rPr lang="ru-RU" sz="3300" dirty="0"/>
              <a:t> </a:t>
            </a:r>
            <a:r>
              <a:rPr lang="ru-RU" sz="3300" dirty="0" smtClean="0"/>
              <a:t>установленная на руку.</a:t>
            </a:r>
            <a:r>
              <a:rPr lang="ru-RU" b="0" dirty="0" smtClean="0">
                <a:effectLst/>
              </a:rPr>
              <a:t/>
            </a:r>
            <a:br>
              <a:rPr lang="ru-RU" b="0" dirty="0" smtClean="0">
                <a:effectLst/>
              </a:rPr>
            </a:br>
            <a:r>
              <a:rPr lang="ru-RU" b="0" dirty="0" smtClean="0">
                <a:effectLst/>
              </a:rPr>
              <a:t/>
            </a:r>
            <a:br>
              <a:rPr lang="ru-RU" b="0" dirty="0" smtClean="0">
                <a:effectLst/>
              </a:rPr>
            </a:br>
            <a:endParaRPr lang="ru-RU" dirty="0"/>
          </a:p>
        </p:txBody>
      </p:sp>
      <p:pic>
        <p:nvPicPr>
          <p:cNvPr id="6164" name="Picture 20" descr="https://lh4.googleusercontent.com/0K_2Tpq2vZF7eYYfYBmjcUKOlk-rLyYQFoWmvoiwXwEbT002GQowvrqvDDBLDlMzozHqqOxd9dw83dzfQk1uU0CvC1uvekUFCvPk_gYMKYo8qg8EVLTF8L2Xq7beQVB10A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5" b="5275"/>
          <a:stretch>
            <a:fillRect/>
          </a:stretch>
        </p:blipFill>
        <p:spPr bwMode="auto">
          <a:xfrm>
            <a:off x="0" y="0"/>
            <a:ext cx="74313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02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5183188" cy="6858000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pPr fontAlgn="base"/>
            <a:r>
              <a:rPr lang="ru-RU" b="1" dirty="0" smtClean="0"/>
              <a:t>1.Манипулятор</a:t>
            </a:r>
            <a:r>
              <a:rPr lang="ru-RU" b="1" dirty="0"/>
              <a:t>:</a:t>
            </a:r>
          </a:p>
          <a:p>
            <a:pPr fontAlgn="base"/>
            <a:r>
              <a:rPr lang="ru-RU" dirty="0" smtClean="0"/>
              <a:t>1)Манипулятор</a:t>
            </a:r>
            <a:endParaRPr lang="ru-RU" dirty="0"/>
          </a:p>
          <a:p>
            <a:pPr fontAlgn="base"/>
            <a:r>
              <a:rPr lang="ru-RU" dirty="0" smtClean="0"/>
              <a:t>2)Микроконтроллер </a:t>
            </a:r>
            <a:r>
              <a:rPr lang="ru-RU" dirty="0"/>
              <a:t>Atmega328p</a:t>
            </a:r>
          </a:p>
          <a:p>
            <a:pPr fontAlgn="base"/>
            <a:r>
              <a:rPr lang="ru-RU" dirty="0" smtClean="0"/>
              <a:t>3)Электромагнит </a:t>
            </a:r>
            <a:r>
              <a:rPr lang="ru-RU" dirty="0"/>
              <a:t>LS-P30/22 </a:t>
            </a:r>
          </a:p>
          <a:p>
            <a:pPr fontAlgn="base"/>
            <a:r>
              <a:rPr lang="ru-RU" dirty="0" smtClean="0"/>
              <a:t>4)Светодиод </a:t>
            </a:r>
            <a:r>
              <a:rPr lang="ru-RU" dirty="0"/>
              <a:t>10Вт</a:t>
            </a:r>
          </a:p>
          <a:p>
            <a:pPr fontAlgn="base"/>
            <a:r>
              <a:rPr lang="ru-RU" dirty="0" smtClean="0"/>
              <a:t>5)</a:t>
            </a:r>
            <a:r>
              <a:rPr lang="ru-RU" dirty="0" err="1" smtClean="0"/>
              <a:t>Вибромотор</a:t>
            </a:r>
            <a:r>
              <a:rPr lang="ru-RU" dirty="0" smtClean="0"/>
              <a:t> </a:t>
            </a:r>
            <a:r>
              <a:rPr lang="ru-RU" dirty="0"/>
              <a:t>для тактильной обратной связи</a:t>
            </a:r>
          </a:p>
          <a:p>
            <a:pPr fontAlgn="base"/>
            <a:r>
              <a:rPr lang="ru-RU" dirty="0" smtClean="0"/>
              <a:t>6)Камера</a:t>
            </a:r>
            <a:endParaRPr lang="ru-RU" dirty="0"/>
          </a:p>
          <a:p>
            <a:pPr fontAlgn="base"/>
            <a:r>
              <a:rPr lang="ru-RU" dirty="0" smtClean="0"/>
              <a:t>7)Микрокомпьютер </a:t>
            </a:r>
            <a:r>
              <a:rPr lang="ru-RU" dirty="0" err="1"/>
              <a:t>Raspberry</a:t>
            </a:r>
            <a:r>
              <a:rPr lang="ru-RU" dirty="0"/>
              <a:t> </a:t>
            </a:r>
            <a:r>
              <a:rPr lang="ru-RU" dirty="0" err="1"/>
              <a:t>Pi</a:t>
            </a:r>
            <a:r>
              <a:rPr lang="ru-RU" dirty="0"/>
              <a:t> 3b+</a:t>
            </a:r>
          </a:p>
          <a:p>
            <a:pPr fontAlgn="base"/>
            <a:r>
              <a:rPr lang="ru-RU" dirty="0" smtClean="0"/>
              <a:t>8)Аккумулятор</a:t>
            </a:r>
            <a:endParaRPr lang="ru-RU" dirty="0"/>
          </a:p>
          <a:p>
            <a:r>
              <a:rPr lang="ru-RU" b="1" dirty="0"/>
              <a:t>     2. Устройство контроля положения руки в пространстве:</a:t>
            </a:r>
            <a:endParaRPr lang="ru-RU" b="0" dirty="0" smtClean="0">
              <a:effectLst/>
            </a:endParaRPr>
          </a:p>
          <a:p>
            <a:pPr fontAlgn="base"/>
            <a:r>
              <a:rPr lang="ru-RU" dirty="0" smtClean="0"/>
              <a:t>1)2 </a:t>
            </a:r>
            <a:r>
              <a:rPr lang="ru-RU" dirty="0"/>
              <a:t>акселерометра</a:t>
            </a:r>
          </a:p>
          <a:p>
            <a:pPr fontAlgn="base"/>
            <a:r>
              <a:rPr lang="ru-RU" dirty="0" smtClean="0"/>
              <a:t>2)Джойстик </a:t>
            </a:r>
            <a:r>
              <a:rPr lang="ru-RU" dirty="0"/>
              <a:t>с кнопкой</a:t>
            </a:r>
          </a:p>
          <a:p>
            <a:pPr fontAlgn="base"/>
            <a:r>
              <a:rPr lang="ru-RU" dirty="0" smtClean="0"/>
              <a:t>3)Потенциометр</a:t>
            </a:r>
            <a:endParaRPr lang="ru-RU" dirty="0"/>
          </a:p>
          <a:p>
            <a:pPr fontAlgn="base"/>
            <a:r>
              <a:rPr lang="ru-RU" dirty="0" smtClean="0"/>
              <a:t>4)Микроконтроллер </a:t>
            </a:r>
            <a:r>
              <a:rPr lang="ru-RU" dirty="0"/>
              <a:t>Atmega328p</a:t>
            </a:r>
          </a:p>
          <a:p>
            <a:pPr fontAlgn="base"/>
            <a:r>
              <a:rPr lang="ru-RU" dirty="0" smtClean="0"/>
              <a:t>5)Аккумулятор</a:t>
            </a:r>
            <a:r>
              <a:rPr lang="ru-RU" dirty="0"/>
              <a:t> </a:t>
            </a:r>
          </a:p>
          <a:p>
            <a:pPr fontAlgn="base"/>
            <a:r>
              <a:rPr lang="ru-RU" dirty="0" smtClean="0"/>
              <a:t>6)</a:t>
            </a:r>
            <a:r>
              <a:rPr lang="ru-RU" dirty="0" err="1" smtClean="0"/>
              <a:t>Bluetooth</a:t>
            </a:r>
            <a:r>
              <a:rPr lang="ru-RU" dirty="0" smtClean="0"/>
              <a:t> </a:t>
            </a:r>
            <a:r>
              <a:rPr lang="ru-RU" dirty="0"/>
              <a:t>модуль</a:t>
            </a:r>
          </a:p>
          <a:p>
            <a:pPr fontAlgn="base"/>
            <a:r>
              <a:rPr lang="ru-RU" dirty="0" smtClean="0"/>
              <a:t>7)</a:t>
            </a:r>
            <a:r>
              <a:rPr lang="ru-RU" dirty="0" err="1" smtClean="0"/>
              <a:t>Вибромотор</a:t>
            </a:r>
            <a:r>
              <a:rPr lang="ru-RU" dirty="0" smtClean="0"/>
              <a:t> </a:t>
            </a:r>
            <a:r>
              <a:rPr lang="ru-RU" dirty="0"/>
              <a:t>для тактильной обратной связи</a:t>
            </a:r>
          </a:p>
          <a:p>
            <a:endParaRPr lang="ru-RU" dirty="0"/>
          </a:p>
        </p:txBody>
      </p:sp>
      <p:sp>
        <p:nvSpPr>
          <p:cNvPr id="5" name="AutoShape 4" descr="blob:https://web.whatsapp.com/a5b79333-e559-4bbb-b119-194e3307013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l="20999" t="10666" r="17759" b="5157"/>
          <a:stretch/>
        </p:blipFill>
        <p:spPr>
          <a:xfrm>
            <a:off x="5183188" y="0"/>
            <a:ext cx="7008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5500915" cy="464457"/>
          </a:xfrm>
          <a:solidFill>
            <a:schemeClr val="accent2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2400" dirty="0" smtClean="0"/>
              <a:t>Размеры манипулятора</a:t>
            </a:r>
            <a:r>
              <a:rPr lang="en-US" sz="2400" dirty="0" smtClean="0"/>
              <a:t>:</a:t>
            </a:r>
            <a:endParaRPr lang="ru-RU" sz="2400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1748" t="10572" r="16969" b="13402"/>
          <a:stretch/>
        </p:blipFill>
        <p:spPr>
          <a:xfrm>
            <a:off x="0" y="464457"/>
            <a:ext cx="5500915" cy="419462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34263" t="10665" r="30709" b="11359"/>
          <a:stretch/>
        </p:blipFill>
        <p:spPr>
          <a:xfrm>
            <a:off x="5500915" y="1"/>
            <a:ext cx="6691086" cy="68579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20471" t="10668" r="16780" b="14106"/>
          <a:stretch/>
        </p:blipFill>
        <p:spPr>
          <a:xfrm>
            <a:off x="0" y="3526971"/>
            <a:ext cx="5500915" cy="333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4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35551" t="11133" r="30974" b="11974"/>
          <a:stretch/>
        </p:blipFill>
        <p:spPr>
          <a:xfrm>
            <a:off x="-14513" y="566057"/>
            <a:ext cx="3744686" cy="35850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35808" t="12411" r="30963" b="13443"/>
          <a:stretch/>
        </p:blipFill>
        <p:spPr>
          <a:xfrm>
            <a:off x="-14513" y="4151086"/>
            <a:ext cx="4582884" cy="27069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21695" t="10576" r="12733" b="15490"/>
          <a:stretch/>
        </p:blipFill>
        <p:spPr>
          <a:xfrm>
            <a:off x="4238171" y="4151086"/>
            <a:ext cx="4949372" cy="270691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1778" t="10466" r="17215" b="14597"/>
          <a:stretch/>
        </p:blipFill>
        <p:spPr>
          <a:xfrm>
            <a:off x="9187542" y="4151085"/>
            <a:ext cx="3004457" cy="2706915"/>
          </a:xfrm>
          <a:prstGeom prst="rect">
            <a:avLst/>
          </a:prstGeom>
        </p:spPr>
      </p:pic>
      <p:pic>
        <p:nvPicPr>
          <p:cNvPr id="4102" name="Picture 6" descr="https://img2.freepng.ru/20180402/giq/kisspng-stick-figure-animation-clip-art-investigation-5ac1ea189ddd02.898145171522657816646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87" y="0"/>
            <a:ext cx="8447312" cy="415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8349343" cy="415108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ru-RU" sz="3200" dirty="0" smtClean="0"/>
              <a:t>Масса устройства</a:t>
            </a:r>
            <a:r>
              <a:rPr lang="en-US" sz="3200" dirty="0" smtClean="0"/>
              <a:t>:</a:t>
            </a:r>
            <a:endParaRPr lang="ru-RU" sz="3200" dirty="0" smtClean="0"/>
          </a:p>
          <a:p>
            <a:endParaRPr lang="ru-RU" sz="3200" dirty="0"/>
          </a:p>
          <a:p>
            <a:endParaRPr lang="ru-RU" sz="3200" dirty="0" smtClean="0"/>
          </a:p>
          <a:p>
            <a:endParaRPr lang="ru-RU" sz="3200" dirty="0"/>
          </a:p>
          <a:p>
            <a:r>
              <a:rPr lang="ru-RU" sz="3200" dirty="0"/>
              <a:t> </a:t>
            </a:r>
            <a:r>
              <a:rPr lang="ru-RU" sz="3200" dirty="0" smtClean="0"/>
              <a:t>                                                    1</a:t>
            </a:r>
            <a:r>
              <a:rPr lang="en-US" sz="3200" dirty="0" smtClean="0"/>
              <a:t>,</a:t>
            </a:r>
            <a:r>
              <a:rPr lang="ru-RU" sz="3200" dirty="0" smtClean="0"/>
              <a:t>681кг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95612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sz="half" idx="1"/>
          </p:nvPr>
        </p:nvSpPr>
        <p:spPr>
          <a:xfrm>
            <a:off x="0" y="0"/>
            <a:ext cx="6172200" cy="6858000"/>
          </a:xfrm>
          <a:solidFill>
            <a:schemeClr val="accent2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ru-RU" sz="3200" b="1" dirty="0"/>
              <a:t>5.1 Результаты проекта: </a:t>
            </a:r>
            <a:endParaRPr lang="ru-RU" sz="3200" b="0" dirty="0" smtClean="0">
              <a:effectLst/>
            </a:endParaRPr>
          </a:p>
          <a:p>
            <a:r>
              <a:rPr lang="ru-RU" sz="3200" dirty="0"/>
              <a:t>1) Изучены существующие наработки;</a:t>
            </a:r>
            <a:endParaRPr lang="ru-RU" sz="3200" b="0" dirty="0" smtClean="0">
              <a:effectLst/>
            </a:endParaRPr>
          </a:p>
          <a:p>
            <a:r>
              <a:rPr lang="ru-RU" sz="3200" dirty="0"/>
              <a:t>2) Найден дешевый вариант манипулятора;</a:t>
            </a:r>
            <a:endParaRPr lang="ru-RU" sz="3200" b="0" dirty="0" smtClean="0">
              <a:effectLst/>
            </a:endParaRPr>
          </a:p>
          <a:p>
            <a:r>
              <a:rPr lang="ru-RU" sz="3200" dirty="0"/>
              <a:t>3) Создана детальная 3D модель робота;</a:t>
            </a:r>
            <a:endParaRPr lang="ru-RU" sz="3200" b="0" dirty="0" smtClean="0">
              <a:effectLst/>
            </a:endParaRPr>
          </a:p>
          <a:p>
            <a:r>
              <a:rPr lang="ru-RU" sz="3200" dirty="0"/>
              <a:t>4) Собран манипулятор;</a:t>
            </a:r>
            <a:endParaRPr lang="ru-RU" sz="3200" b="0" dirty="0" smtClean="0">
              <a:effectLst/>
            </a:endParaRPr>
          </a:p>
          <a:p>
            <a:r>
              <a:rPr lang="ru-RU" sz="3200" dirty="0"/>
              <a:t>5) Выбран алгоритм работы;</a:t>
            </a:r>
            <a:endParaRPr lang="ru-RU" sz="3200" b="0" dirty="0" smtClean="0">
              <a:effectLst/>
            </a:endParaRPr>
          </a:p>
          <a:p>
            <a:r>
              <a:rPr lang="ru-RU" sz="3200" dirty="0"/>
              <a:t>6) Реализован алгоритм работы;</a:t>
            </a:r>
            <a:endParaRPr lang="ru-RU" sz="3200" b="0" dirty="0" smtClean="0">
              <a:effectLst/>
            </a:endParaRPr>
          </a:p>
          <a:p>
            <a:r>
              <a:rPr lang="ru-RU" sz="3200" dirty="0"/>
              <a:t>7) Соединены все элементы;</a:t>
            </a:r>
            <a:endParaRPr lang="ru-RU" sz="3200" b="0" dirty="0" smtClean="0">
              <a:effectLst/>
            </a:endParaRPr>
          </a:p>
          <a:p>
            <a:r>
              <a:rPr lang="ru-RU" sz="3200" dirty="0"/>
              <a:t>8) Запрограммированы все элементы;</a:t>
            </a:r>
            <a:endParaRPr lang="ru-RU" sz="3200" b="0" dirty="0" smtClean="0">
              <a:effectLst/>
            </a:endParaRPr>
          </a:p>
          <a:p>
            <a:r>
              <a:rPr lang="ru-RU" sz="3200" dirty="0" smtClean="0"/>
              <a:t/>
            </a:r>
            <a:br>
              <a:rPr lang="ru-RU" sz="3200" dirty="0" smtClean="0"/>
            </a:br>
            <a:endParaRPr lang="ru-RU" sz="3200" dirty="0"/>
          </a:p>
        </p:txBody>
      </p:sp>
      <p:pic>
        <p:nvPicPr>
          <p:cNvPr id="2054" name="Picture 6" descr="https://image.jimcdn.com/app/cms/image/transf/none/path/s0adce55f4ba7b90e/image/i90a00633d88b56f0/version/1523604831/image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076" y="0"/>
            <a:ext cx="65449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80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0-tub-ru.yandex.net/i?id=4fb5444e5a986bf21005fe331aa3214c-l&amp;n=13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0" b="6230"/>
          <a:stretch>
            <a:fillRect/>
          </a:stretch>
        </p:blipFill>
        <p:spPr bwMode="auto">
          <a:xfrm>
            <a:off x="0" y="0"/>
            <a:ext cx="7419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Текст 8"/>
          <p:cNvSpPr>
            <a:spLocks noGrp="1"/>
          </p:cNvSpPr>
          <p:nvPr>
            <p:ph type="body" sz="half" idx="2"/>
          </p:nvPr>
        </p:nvSpPr>
        <p:spPr>
          <a:xfrm>
            <a:off x="4741170" y="0"/>
            <a:ext cx="4772025" cy="6858000"/>
          </a:xfrm>
          <a:solidFill>
            <a:srgbClr val="0070C0"/>
          </a:solidFill>
        </p:spPr>
        <p:txBody>
          <a:bodyPr/>
          <a:lstStyle/>
          <a:p>
            <a:r>
              <a:rPr lang="ru-RU" sz="2400" b="1" dirty="0"/>
              <a:t>6.1 Функции каждого участника команды:</a:t>
            </a:r>
            <a:endParaRPr lang="ru-RU" sz="2400" dirty="0"/>
          </a:p>
          <a:p>
            <a:pPr fontAlgn="base"/>
            <a:r>
              <a:rPr lang="ru-RU" sz="2400" dirty="0" err="1"/>
              <a:t>Бакай</a:t>
            </a:r>
            <a:r>
              <a:rPr lang="ru-RU" sz="2400" dirty="0"/>
              <a:t> Полина - создание 3D моделей и чертежей проекта;</a:t>
            </a:r>
          </a:p>
          <a:p>
            <a:pPr fontAlgn="base"/>
            <a:r>
              <a:rPr lang="ru-RU" sz="2400" dirty="0" err="1"/>
              <a:t>Полудняков</a:t>
            </a:r>
            <a:r>
              <a:rPr lang="ru-RU" sz="2400" dirty="0"/>
              <a:t> Владимир - сборка манипулятора, создание документации;</a:t>
            </a:r>
          </a:p>
          <a:p>
            <a:pPr fontAlgn="base"/>
            <a:r>
              <a:rPr lang="ru-RU" sz="2400" dirty="0" err="1"/>
              <a:t>Петушинская</a:t>
            </a:r>
            <a:r>
              <a:rPr lang="ru-RU" sz="2400" dirty="0"/>
              <a:t> Дарья - программирование устройства контроля; положения руки в пространстве, создание документации;</a:t>
            </a:r>
          </a:p>
          <a:p>
            <a:pPr fontAlgn="base"/>
            <a:r>
              <a:rPr lang="ru-RU" sz="2400" dirty="0"/>
              <a:t>Малый Тимур - электромонтаж;</a:t>
            </a:r>
          </a:p>
          <a:p>
            <a:pPr fontAlgn="base"/>
            <a:r>
              <a:rPr lang="ru-RU" sz="2400" dirty="0"/>
              <a:t>Кулаков Глеб - программирование манипулятора;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715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6313714" cy="2057400"/>
          </a:xfrm>
        </p:spPr>
        <p:txBody>
          <a:bodyPr>
            <a:normAutofit/>
          </a:bodyPr>
          <a:lstStyle/>
          <a:p>
            <a:r>
              <a:rPr lang="ru-RU" b="1" dirty="0"/>
              <a:t>7.1 Экономическая оценка проекта: </a:t>
            </a:r>
            <a:r>
              <a:rPr lang="ru-RU" b="0" dirty="0" smtClean="0">
                <a:effectLst/>
              </a:rPr>
              <a:t/>
            </a:r>
            <a:br>
              <a:rPr lang="ru-RU" b="0" dirty="0" smtClean="0">
                <a:effectLst/>
              </a:rPr>
            </a:br>
            <a:r>
              <a:rPr lang="ru-RU" dirty="0"/>
              <a:t>комплектующие:</a:t>
            </a:r>
            <a:r>
              <a:rPr lang="ru-RU" b="0" dirty="0" smtClean="0">
                <a:effectLst/>
              </a:rPr>
              <a:t/>
            </a:r>
            <a:br>
              <a:rPr lang="ru-RU" b="0" dirty="0" smtClean="0">
                <a:effectLst/>
              </a:rPr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6328229"/>
            <a:ext cx="4804228" cy="520246"/>
          </a:xfrm>
        </p:spPr>
        <p:txBody>
          <a:bodyPr/>
          <a:lstStyle/>
          <a:p>
            <a:r>
              <a:rPr lang="ru-RU" dirty="0"/>
              <a:t>трудозатраты: на проект потрачено 17 рабочих дней</a:t>
            </a:r>
          </a:p>
        </p:txBody>
      </p:sp>
      <p:pic>
        <p:nvPicPr>
          <p:cNvPr id="8198" name="Picture 6" descr="https://lh3.googleusercontent.com/Im_QEPY04jLVfweQKFBwfmF1JlZ_NPe4UOMo00c1IHomZeIiD2ivqBbGGbgzUP8_C83dVhdv35YzZA6Tr_WUvcsrYBmD-PxyCZvu67OS5oafrMJR05PW2t1XExZaJLirM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" t="28910" r="74968" b="10836"/>
          <a:stretch/>
        </p:blipFill>
        <p:spPr bwMode="auto">
          <a:xfrm>
            <a:off x="6313714" y="0"/>
            <a:ext cx="5878286" cy="68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66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12192000" cy="6858000"/>
          </a:xfrm>
          <a:solidFill>
            <a:srgbClr val="92D050"/>
          </a:solidFill>
        </p:spPr>
        <p:txBody>
          <a:bodyPr>
            <a:normAutofit fontScale="97500"/>
          </a:bodyPr>
          <a:lstStyle/>
          <a:p>
            <a:r>
              <a:rPr lang="ru-RU" sz="2500" b="1" dirty="0"/>
              <a:t>7.2 Экологическая оценка проекта:</a:t>
            </a:r>
            <a:r>
              <a:rPr lang="ru-RU" sz="2500" b="0" dirty="0" smtClean="0">
                <a:effectLst/>
              </a:rPr>
              <a:t/>
            </a:r>
            <a:br>
              <a:rPr lang="ru-RU" sz="2500" b="0" dirty="0" smtClean="0">
                <a:effectLst/>
              </a:rPr>
            </a:br>
            <a:r>
              <a:rPr lang="ru-RU" sz="2500" b="0" dirty="0" smtClean="0">
                <a:effectLst/>
              </a:rPr>
              <a:t/>
            </a:r>
            <a:br>
              <a:rPr lang="ru-RU" sz="2500" b="0" dirty="0" smtClean="0">
                <a:effectLst/>
              </a:rPr>
            </a:br>
            <a:r>
              <a:rPr lang="ru-RU" sz="2500" dirty="0"/>
              <a:t>Для создания проекта были использованы экологически чистые (фанера) или перерабатываемые (PLA пластик и алюминий) материалы, не наносящие вред человеку и окружающей среде.</a:t>
            </a:r>
            <a:r>
              <a:rPr lang="ru-RU" b="0" dirty="0" smtClean="0">
                <a:effectLst/>
              </a:rPr>
              <a:t/>
            </a:r>
            <a:br>
              <a:rPr lang="ru-RU" b="0" dirty="0" smtClean="0">
                <a:effectLst/>
              </a:rPr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2050" name="Picture 2" descr="https://tritec-education.ru/wp-content/uploads/2017/09/ecologic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0826"/>
            <a:ext cx="12192000" cy="506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8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3932237" cy="754743"/>
          </a:xfrm>
        </p:spPr>
        <p:txBody>
          <a:bodyPr>
            <a:normAutofit/>
          </a:bodyPr>
          <a:lstStyle/>
          <a:p>
            <a:r>
              <a:rPr lang="ru-RU" sz="2400" b="1" dirty="0"/>
              <a:t>7.3 Программные средства:</a:t>
            </a:r>
            <a:endParaRPr lang="ru-RU" sz="2400" dirty="0"/>
          </a:p>
        </p:txBody>
      </p:sp>
      <p:pic>
        <p:nvPicPr>
          <p:cNvPr id="9224" name="Picture 8" descr="https://lh5.googleusercontent.com/fQf192JUG1XiwpE01HlkxtTzlKSz6kDGP-e_X23j1znE8GXXPwrmAWpkkRxtGLXnRvnGB3kDTEdGRvD3tCDLQQ1B6uVFux1mdVydJqUSvXZJ_aKIKKItPN1ncJRD-KgQ2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4743"/>
            <a:ext cx="12192000" cy="266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58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5183188" cy="1219199"/>
          </a:xfrm>
        </p:spPr>
        <p:txBody>
          <a:bodyPr>
            <a:normAutofit/>
          </a:bodyPr>
          <a:lstStyle/>
          <a:p>
            <a:r>
              <a:rPr lang="ru-RU" sz="3300" b="1" dirty="0"/>
              <a:t>7.4 Технологическая карта</a:t>
            </a:r>
            <a:r>
              <a:rPr lang="ru-RU" sz="3200" b="1" dirty="0"/>
              <a:t>:</a:t>
            </a:r>
            <a:endParaRPr lang="ru-RU" sz="3200" b="0" dirty="0" smtClean="0">
              <a:effectLst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203" y="0"/>
            <a:ext cx="6797797" cy="691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2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https://im0-tub-ru.yandex.net/i?id=2e6ed48fabfa1e9a635a88d9e990c781-l&amp;n=13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" r="2478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Текст 12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Введение:</a:t>
            </a:r>
            <a:endParaRPr lang="ru-RU" sz="2400" b="0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b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b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мере развития промышленной автоматизации меняются требования к человеко-машинному интерфейсу</a:t>
            </a:r>
            <a:r>
              <a:rPr lang="ru-RU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400" b="0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b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b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 Цель проекта:</a:t>
            </a:r>
            <a:endParaRPr lang="ru-RU" sz="2400" b="0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b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b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человеко-машинного интерфейса управления и управляемого устройства.</a:t>
            </a:r>
            <a:endParaRPr lang="ru-RU" sz="2400" b="0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b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b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 Идея проекта:</a:t>
            </a:r>
            <a:endParaRPr lang="ru-RU" sz="2400" b="0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b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b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Позволить человеку взаимодействовать с окружающей средой при ведении любых видов человеческой деятельности. </a:t>
            </a:r>
            <a:endParaRPr lang="ru-RU" sz="2400" b="0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</a:br>
            <a:endParaRPr lang="ru-RU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81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075885" cy="5302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8.1 3D-</a:t>
            </a:r>
            <a:r>
              <a:rPr lang="ru-RU" b="1" dirty="0"/>
              <a:t>модель: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5387" t="14235" r="26126" b="13145"/>
          <a:stretch/>
        </p:blipFill>
        <p:spPr>
          <a:xfrm>
            <a:off x="0" y="530225"/>
            <a:ext cx="6386286" cy="6327775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5386" t="18403" r="26685" b="11756"/>
          <a:stretch/>
        </p:blipFill>
        <p:spPr>
          <a:xfrm>
            <a:off x="6386286" y="530225"/>
            <a:ext cx="5805714" cy="632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7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12192000" cy="6858000"/>
          </a:xfrm>
          <a:solidFill>
            <a:schemeClr val="accent2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2800" b="1" dirty="0"/>
              <a:t>9.1 Источники информации:</a:t>
            </a:r>
            <a:endParaRPr lang="ru-RU" sz="2800" b="0" dirty="0" smtClean="0">
              <a:effectLst/>
            </a:endParaRPr>
          </a:p>
          <a:p>
            <a:pPr fontAlgn="base"/>
            <a:r>
              <a:rPr lang="ru-RU" sz="2800" b="0" dirty="0" smtClean="0">
                <a:effectLst/>
              </a:rPr>
              <a:t/>
            </a:r>
            <a:br>
              <a:rPr lang="ru-RU" sz="2800" b="0" dirty="0" smtClean="0">
                <a:effectLst/>
              </a:rPr>
            </a:br>
            <a:r>
              <a:rPr lang="ru-RU" sz="2800" u="sng" dirty="0">
                <a:hlinkClick r:id="rId2"/>
              </a:rPr>
              <a:t>https://amperkot.ru/</a:t>
            </a:r>
            <a:r>
              <a:rPr lang="ru-RU" sz="2800" dirty="0"/>
              <a:t> - </a:t>
            </a:r>
            <a:r>
              <a:rPr lang="ru-RU" sz="2800" dirty="0" err="1"/>
              <a:t>даташиты</a:t>
            </a:r>
            <a:r>
              <a:rPr lang="ru-RU" sz="2800" dirty="0"/>
              <a:t> </a:t>
            </a:r>
            <a:r>
              <a:rPr lang="ru-RU" sz="2800" dirty="0" smtClean="0"/>
              <a:t>датчиков</a:t>
            </a:r>
            <a:br>
              <a:rPr lang="ru-RU" sz="2800" dirty="0" smtClean="0"/>
            </a:br>
            <a:endParaRPr lang="ru-RU" sz="2800" dirty="0"/>
          </a:p>
          <a:p>
            <a:pPr fontAlgn="base"/>
            <a:r>
              <a:rPr lang="ru-RU" sz="2800" u="sng" dirty="0">
                <a:hlinkClick r:id="rId3"/>
              </a:rPr>
              <a:t>https://pythonworld.ru/</a:t>
            </a:r>
            <a:r>
              <a:rPr lang="ru-RU" sz="2800" dirty="0"/>
              <a:t> - информация по ЯП </a:t>
            </a:r>
            <a:r>
              <a:rPr lang="ru-RU" sz="2800" dirty="0" err="1"/>
              <a:t>python</a:t>
            </a:r>
            <a:r>
              <a:rPr lang="ru-RU" sz="2800" dirty="0"/>
              <a:t> </a:t>
            </a: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/>
          </a:p>
          <a:p>
            <a:pPr fontAlgn="base"/>
            <a:r>
              <a:rPr lang="ru-RU" sz="2800" u="sng" dirty="0">
                <a:hlinkClick r:id="rId4"/>
              </a:rPr>
              <a:t>http://arduino.ru/</a:t>
            </a:r>
            <a:r>
              <a:rPr lang="ru-RU" sz="2800" dirty="0"/>
              <a:t> - функции в </a:t>
            </a:r>
            <a:r>
              <a:rPr lang="ru-RU" sz="2800" dirty="0" err="1"/>
              <a:t>arduino</a:t>
            </a:r>
            <a:r>
              <a:rPr lang="ru-RU" sz="2800" dirty="0"/>
              <a:t> </a:t>
            </a:r>
            <a:r>
              <a:rPr lang="ru-RU" sz="2800" dirty="0" err="1" smtClean="0"/>
              <a:t>ide</a:t>
            </a: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/>
          </a:p>
          <a:p>
            <a:pPr fontAlgn="base"/>
            <a:r>
              <a:rPr lang="ru-RU" sz="2800" u="sng" dirty="0">
                <a:hlinkClick r:id="rId5"/>
              </a:rPr>
              <a:t>https://amperka.ru/</a:t>
            </a:r>
            <a:r>
              <a:rPr lang="ru-RU" sz="2800" dirty="0"/>
              <a:t> - удаленное администрирование и другие опции </a:t>
            </a:r>
            <a:r>
              <a:rPr lang="ru-RU" sz="2800" dirty="0" err="1"/>
              <a:t>Raspberry</a:t>
            </a:r>
            <a:r>
              <a:rPr lang="ru-RU" sz="2800" dirty="0"/>
              <a:t> </a:t>
            </a:r>
            <a:r>
              <a:rPr lang="ru-RU" sz="2800" dirty="0" err="1"/>
              <a:t>pi</a:t>
            </a:r>
            <a:r>
              <a:rPr lang="ru-RU" sz="2800" dirty="0"/>
              <a:t> </a:t>
            </a: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/>
          </a:p>
          <a:p>
            <a:r>
              <a:rPr lang="ru-RU" sz="2800" u="sng" dirty="0">
                <a:hlinkClick r:id="rId6"/>
              </a:rPr>
              <a:t>https://arduinoplus.ru/</a:t>
            </a:r>
            <a:r>
              <a:rPr lang="ru-RU" sz="2800" dirty="0"/>
              <a:t> - подключение </a:t>
            </a:r>
            <a:r>
              <a:rPr lang="ru-RU" sz="2800" dirty="0" err="1"/>
              <a:t>Arduino</a:t>
            </a:r>
            <a:r>
              <a:rPr lang="ru-RU" sz="2800" dirty="0"/>
              <a:t> к </a:t>
            </a:r>
            <a:r>
              <a:rPr lang="ru-RU" sz="2800" dirty="0" err="1"/>
              <a:t>raspberry</a:t>
            </a:r>
            <a:r>
              <a:rPr lang="ru-RU" sz="2800" dirty="0"/>
              <a:t> </a:t>
            </a:r>
            <a:r>
              <a:rPr lang="ru-RU" sz="2800" dirty="0" err="1"/>
              <a:t>pi</a:t>
            </a:r>
            <a:r>
              <a:rPr lang="ru-RU" sz="2800" dirty="0"/>
              <a:t> по USB и I2C</a:t>
            </a:r>
          </a:p>
        </p:txBody>
      </p:sp>
    </p:spTree>
    <p:extLst>
      <p:ext uri="{BB962C8B-B14F-4D97-AF65-F5344CB8AC3E}">
        <p14:creationId xmlns:p14="http://schemas.microsoft.com/office/powerpoint/2010/main" val="17598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https://catherineasquithgallery.com/uploads/posts/2021-02/1613518086_56-p-skachat-fon-dlya-prezentatsii-na-temu-info-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6313714" cy="205740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9.2 Ссылка на исходный код:</a:t>
            </a:r>
            <a:r>
              <a:rPr lang="ru-RU" b="0" dirty="0" smtClean="0">
                <a:solidFill>
                  <a:schemeClr val="accent4">
                    <a:lumMod val="75000"/>
                  </a:schemeClr>
                </a:solidFill>
                <a:effectLst/>
              </a:rPr>
              <a:t/>
            </a:r>
            <a:br>
              <a:rPr lang="ru-RU" b="0" dirty="0" smtClean="0">
                <a:solidFill>
                  <a:schemeClr val="accent4">
                    <a:lumMod val="75000"/>
                  </a:schemeClr>
                </a:solidFill>
                <a:effectLst/>
              </a:rPr>
            </a:br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/>
            </a:r>
            <a:b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</a:br>
            <a:endParaRPr lang="ru-RU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1819275"/>
            <a:ext cx="4772025" cy="1819276"/>
          </a:xfrm>
        </p:spPr>
        <p:txBody>
          <a:bodyPr/>
          <a:lstStyle/>
          <a:p>
            <a:r>
              <a:rPr lang="en-US" u="sng" dirty="0">
                <a:hlinkClick r:id="rId3"/>
              </a:rPr>
              <a:t>https://drive.google.com/drive/folders/15Y2yd9v8PHsZmvcpuz8zuN0vvqkgIIiR?usp=sharing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pic>
        <p:nvPicPr>
          <p:cNvPr id="12292" name="Picture 4" descr="https://lh5.googleusercontent.com/LyFJx5x05EODd1MBpGWdHiyd7Xklr2haAo7Q0Woc6fB2vqn-oHSKoGy0htMlBbpMdIWyDFeZOc5dqwFbBCa6zB6klbPEHlEB8GVDjCM8krvsXpCvULsXmuDBm0v3kZgTh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870" y="1307071"/>
            <a:ext cx="3609975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56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w-dog.ru/wallpapers/13/17/477075950695649/kreativ-kniga-doroga-polya-derev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057400"/>
          </a:xfrm>
        </p:spPr>
        <p:txBody>
          <a:bodyPr>
            <a:normAutofit/>
          </a:bodyPr>
          <a:lstStyle/>
          <a:p>
            <a:pPr algn="ctr"/>
            <a:r>
              <a:rPr lang="ru-RU" sz="8000" dirty="0" smtClean="0">
                <a:solidFill>
                  <a:srgbClr val="FFFF00"/>
                </a:solidFill>
              </a:rPr>
              <a:t>СПАСИБО ЗА ВНИМАНИЕ</a:t>
            </a:r>
            <a:endParaRPr lang="ru-RU" sz="8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50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5183188" cy="6858000"/>
          </a:xfrm>
          <a:solidFill>
            <a:schemeClr val="bg2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ru-RU" sz="3600" dirty="0" smtClean="0">
                <a:solidFill>
                  <a:srgbClr val="FF0000"/>
                </a:solidFill>
              </a:rPr>
              <a:t> Приведем </a:t>
            </a:r>
            <a:r>
              <a:rPr lang="ru-RU" sz="3600" dirty="0">
                <a:solidFill>
                  <a:srgbClr val="FF0000"/>
                </a:solidFill>
              </a:rPr>
              <a:t>пару примеров</a:t>
            </a:r>
            <a:r>
              <a:rPr lang="en-US" sz="3600" dirty="0">
                <a:solidFill>
                  <a:srgbClr val="FF0000"/>
                </a:solidFill>
              </a:rPr>
              <a:t>: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/>
              <a:t>1) Манипулятор </a:t>
            </a:r>
            <a:r>
              <a:rPr lang="ru-RU" sz="3200" dirty="0" smtClean="0"/>
              <a:t>КУКА</a:t>
            </a:r>
            <a:r>
              <a:rPr lang="en-US" sz="3200" dirty="0" smtClean="0"/>
              <a:t>:</a:t>
            </a:r>
            <a:r>
              <a:rPr lang="ru-RU" sz="3200" dirty="0" smtClean="0"/>
              <a:t/>
            </a:r>
            <a:br>
              <a:rPr lang="ru-RU" sz="3200" dirty="0" smtClean="0"/>
            </a:br>
            <a:endParaRPr lang="ru-RU" sz="3200" dirty="0"/>
          </a:p>
        </p:txBody>
      </p:sp>
      <p:pic>
        <p:nvPicPr>
          <p:cNvPr id="2050" name="Picture 2" descr="https://lh3.googleusercontent.com/2bvGzmMEj6LA22QKbM0OWHn3JB1TqFcygXUZGfoBTpb8i8jVIWUNcu43I2XCjy-dPjp4IE3vAam7wr7ukwKi6tcCOnkSNhZHnLK__MUMKqULdAnxg34DInfWrJjRVgjttQ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1" b="8151"/>
          <a:stretch>
            <a:fillRect/>
          </a:stretch>
        </p:blipFill>
        <p:spPr bwMode="auto">
          <a:xfrm>
            <a:off x="5183188" y="0"/>
            <a:ext cx="700881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70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body" sz="half" idx="2"/>
          </p:nvPr>
        </p:nvSpPr>
        <p:spPr>
          <a:xfrm>
            <a:off x="0" y="-4763"/>
            <a:ext cx="5183188" cy="6858001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endParaRPr lang="ru-RU" sz="2800" dirty="0" smtClean="0"/>
          </a:p>
          <a:p>
            <a:endParaRPr lang="ru-RU" sz="2800" dirty="0"/>
          </a:p>
          <a:p>
            <a:endParaRPr lang="ru-RU" sz="2800" dirty="0" smtClean="0"/>
          </a:p>
          <a:p>
            <a:endParaRPr lang="ru-RU" sz="2800" dirty="0"/>
          </a:p>
          <a:p>
            <a:endParaRPr lang="ru-RU" sz="2800" dirty="0" smtClean="0"/>
          </a:p>
          <a:p>
            <a:r>
              <a:rPr lang="ru-RU" sz="2800" dirty="0" smtClean="0"/>
              <a:t>2</a:t>
            </a:r>
            <a:r>
              <a:rPr lang="ru-RU" sz="2800" b="1" dirty="0" smtClean="0"/>
              <a:t>) </a:t>
            </a:r>
            <a:r>
              <a:rPr lang="ru-RU" sz="2800" dirty="0" smtClean="0"/>
              <a:t>Гидравлический манипулятор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3074" name="Picture 2" descr="https://lh3.googleusercontent.com/VJ5OyQph9eLHqibi9gRE0NC7dHktex8FjW8zxk3T1YaXmfSjBqWBTcoHEp1gPIQB2xZsV4yG_kw2FTfOjDwgwfTgmRhFEvzfxSlY2fAIMdceXazGK65prk-7d8WMxqHB-Q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" b="6578"/>
          <a:stretch>
            <a:fillRect/>
          </a:stretch>
        </p:blipFill>
        <p:spPr bwMode="auto">
          <a:xfrm>
            <a:off x="5183188" y="1"/>
            <a:ext cx="7008812" cy="394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1425046645.rsc.cdn77.org/wa-data/public/shop/products/03/27/12703/images/26497/26497.97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3940935"/>
            <a:ext cx="7008812" cy="29170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53546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-1"/>
            <a:ext cx="5512158" cy="862885"/>
          </a:xfrm>
        </p:spPr>
        <p:txBody>
          <a:bodyPr>
            <a:noAutofit/>
          </a:bodyPr>
          <a:lstStyle/>
          <a:p>
            <a:r>
              <a:rPr lang="ru-RU" sz="2400" dirty="0" smtClean="0"/>
              <a:t>Аналоги удаленных систем управления</a:t>
            </a:r>
            <a:r>
              <a:rPr lang="en-US" sz="2400" dirty="0" smtClean="0"/>
              <a:t>: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23770" t="31118" r="23790" b="9727"/>
          <a:stretch/>
        </p:blipFill>
        <p:spPr>
          <a:xfrm>
            <a:off x="1" y="502276"/>
            <a:ext cx="12192000" cy="635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c.pics.livejournal.com/fintraining/11748042/506575/506575_original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" b="2560"/>
          <a:stretch>
            <a:fillRect/>
          </a:stretch>
        </p:blipFill>
        <p:spPr bwMode="auto">
          <a:xfrm>
            <a:off x="5847008" y="1"/>
            <a:ext cx="6344992" cy="557348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6001555" cy="6858000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2400" b="1" dirty="0"/>
              <a:t>2.1 Задачи проекта:</a:t>
            </a:r>
            <a:endParaRPr lang="ru-RU" sz="2400" b="0" dirty="0" smtClean="0">
              <a:effectLst/>
            </a:endParaRPr>
          </a:p>
          <a:p>
            <a:pPr fontAlgn="base"/>
            <a:r>
              <a:rPr lang="ru-RU" sz="2400" b="0" dirty="0" smtClean="0">
                <a:effectLst/>
              </a:rPr>
              <a:t/>
            </a:r>
            <a:br>
              <a:rPr lang="ru-RU" sz="2400" b="0" dirty="0" smtClean="0">
                <a:effectLst/>
              </a:rPr>
            </a:br>
            <a:r>
              <a:rPr lang="ru-RU" sz="2400" b="0" dirty="0" smtClean="0">
                <a:effectLst/>
              </a:rPr>
              <a:t>1)</a:t>
            </a:r>
            <a:r>
              <a:rPr lang="ru-RU" sz="2400" dirty="0" smtClean="0"/>
              <a:t>Создать </a:t>
            </a:r>
            <a:r>
              <a:rPr lang="ru-RU" sz="2400" dirty="0"/>
              <a:t>механический манипулятор;</a:t>
            </a:r>
          </a:p>
          <a:p>
            <a:pPr fontAlgn="base"/>
            <a:r>
              <a:rPr lang="ru-RU" sz="2400" dirty="0" smtClean="0"/>
              <a:t>2)Создать </a:t>
            </a:r>
            <a:r>
              <a:rPr lang="ru-RU" sz="2400" dirty="0"/>
              <a:t>алгоритм управления манипулятором;</a:t>
            </a:r>
          </a:p>
          <a:p>
            <a:pPr fontAlgn="base"/>
            <a:r>
              <a:rPr lang="ru-RU" sz="2400" dirty="0" smtClean="0"/>
              <a:t>3)Разработать </a:t>
            </a:r>
            <a:r>
              <a:rPr lang="ru-RU" sz="2400" dirty="0"/>
              <a:t>программу для анализа положения руки в пространстве;</a:t>
            </a:r>
          </a:p>
          <a:p>
            <a:r>
              <a:rPr lang="ru-RU" sz="2400" dirty="0" smtClean="0"/>
              <a:t>4)Разработать программу для управления манипулятором</a:t>
            </a:r>
            <a:r>
              <a:rPr lang="en-US" sz="2400" dirty="0" smtClean="0"/>
              <a:t>;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065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.pinimg.com/736x/61/fa/be/61fabeece78d4a6ca5091089f97d180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0"/>
            <a:ext cx="7419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5666704" cy="6858000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b="1" dirty="0"/>
              <a:t>2.2 Этапы реализации:</a:t>
            </a:r>
            <a:endParaRPr lang="ru-RU" dirty="0"/>
          </a:p>
          <a:p>
            <a:pPr fontAlgn="base"/>
            <a:r>
              <a:rPr lang="ru-RU" dirty="0"/>
              <a:t/>
            </a:r>
            <a:br>
              <a:rPr lang="ru-RU" dirty="0"/>
            </a:br>
            <a:r>
              <a:rPr lang="ru-RU" dirty="0"/>
              <a:t>1)Изучение существующих наработок;</a:t>
            </a:r>
          </a:p>
          <a:p>
            <a:pPr fontAlgn="base"/>
            <a:r>
              <a:rPr lang="ru-RU" dirty="0"/>
              <a:t>2)Создание чертежей системы;</a:t>
            </a:r>
          </a:p>
          <a:p>
            <a:pPr fontAlgn="base"/>
            <a:r>
              <a:rPr lang="ru-RU" dirty="0"/>
              <a:t>3)Создание 3D модели системы;</a:t>
            </a:r>
          </a:p>
          <a:p>
            <a:pPr fontAlgn="base"/>
            <a:r>
              <a:rPr lang="ru-RU" dirty="0"/>
              <a:t>4)Создание механического манипулятора;</a:t>
            </a:r>
          </a:p>
          <a:p>
            <a:pPr fontAlgn="base"/>
            <a:r>
              <a:rPr lang="ru-RU" dirty="0"/>
              <a:t>5)Создание алгоритма управления манипулятором;</a:t>
            </a:r>
          </a:p>
          <a:p>
            <a:pPr fontAlgn="base"/>
            <a:r>
              <a:rPr lang="ru-RU" dirty="0"/>
              <a:t>6)Проверка возможности произвольных позиционирования и ориентации в пределах рабочей области;</a:t>
            </a:r>
          </a:p>
          <a:p>
            <a:pPr fontAlgn="base"/>
            <a:r>
              <a:rPr lang="ru-RU" dirty="0"/>
              <a:t>7)Создание, установка и настройка дополнения к системе;</a:t>
            </a:r>
          </a:p>
          <a:p>
            <a:pPr fontAlgn="base"/>
            <a:r>
              <a:rPr lang="ru-RU" dirty="0"/>
              <a:t>8)Измерение массогабаритных параметров системы;</a:t>
            </a:r>
          </a:p>
          <a:p>
            <a:pPr fontAlgn="base"/>
            <a:r>
              <a:rPr lang="ru-RU" dirty="0"/>
              <a:t>9)Настройка удаленного управления;</a:t>
            </a:r>
          </a:p>
          <a:p>
            <a:pPr fontAlgn="base"/>
            <a:r>
              <a:rPr lang="ru-RU" dirty="0"/>
              <a:t>10)Создание, установка и настройка датчиков на руку;</a:t>
            </a:r>
          </a:p>
          <a:p>
            <a:pPr fontAlgn="base"/>
            <a:r>
              <a:rPr lang="ru-RU" dirty="0"/>
              <a:t> 11)Проведение обзора и анализа источников(в том числе и иностранных) по тематике;</a:t>
            </a:r>
          </a:p>
          <a:p>
            <a:pPr fontAlgn="base"/>
            <a:r>
              <a:rPr lang="ru-RU" dirty="0"/>
              <a:t>12)Создание видео системы;</a:t>
            </a:r>
          </a:p>
          <a:p>
            <a:pPr fontAlgn="base"/>
            <a:r>
              <a:rPr lang="ru-RU" dirty="0"/>
              <a:t>13)Создание видео презентации;</a:t>
            </a:r>
          </a:p>
          <a:p>
            <a:pPr fontAlgn="base"/>
            <a:r>
              <a:rPr lang="ru-RU" dirty="0"/>
              <a:t>14)Создание документации;</a:t>
            </a:r>
          </a:p>
          <a:p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idx="1"/>
          </p:nvPr>
        </p:nvSpPr>
        <p:spPr>
          <a:xfrm>
            <a:off x="4772025" y="1"/>
            <a:ext cx="7419975" cy="6858000"/>
          </a:xfrm>
        </p:spPr>
      </p:sp>
    </p:spTree>
    <p:extLst>
      <p:ext uri="{BB962C8B-B14F-4D97-AF65-F5344CB8AC3E}">
        <p14:creationId xmlns:p14="http://schemas.microsoft.com/office/powerpoint/2010/main" val="401931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5183188" cy="6858000"/>
          </a:xfrm>
          <a:solidFill>
            <a:schemeClr val="accent2"/>
          </a:solidFill>
        </p:spPr>
        <p:txBody>
          <a:bodyPr/>
          <a:lstStyle/>
          <a:p>
            <a:r>
              <a:rPr lang="ru-RU" sz="3200" b="1" dirty="0"/>
              <a:t>3.1 Актуальность проекта:</a:t>
            </a:r>
            <a:endParaRPr lang="ru-RU" sz="3200" b="0" dirty="0" smtClean="0">
              <a:effectLst/>
            </a:endParaRPr>
          </a:p>
          <a:p>
            <a:pPr fontAlgn="base"/>
            <a:r>
              <a:rPr lang="ru-RU" sz="3200" b="0" dirty="0" smtClean="0">
                <a:effectLst/>
              </a:rPr>
              <a:t/>
            </a:r>
            <a:br>
              <a:rPr lang="ru-RU" sz="3200" b="0" dirty="0" smtClean="0">
                <a:effectLst/>
              </a:rPr>
            </a:br>
            <a:r>
              <a:rPr lang="ru-RU" sz="3200" dirty="0"/>
              <a:t>Манипулятор позволяет работать с объектами, расположенными в опасной или недоступной для человека зоне;</a:t>
            </a:r>
          </a:p>
          <a:p>
            <a:r>
              <a:rPr lang="ru-RU" sz="2000" b="0" dirty="0" smtClean="0">
                <a:effectLst/>
              </a:rPr>
              <a:t/>
            </a:r>
            <a:br>
              <a:rPr lang="ru-RU" sz="2000" b="0" dirty="0" smtClean="0">
                <a:effectLst/>
              </a:rPr>
            </a:br>
            <a:r>
              <a:rPr lang="ru-RU" sz="2000" b="0" dirty="0" smtClean="0">
                <a:effectLst/>
              </a:rPr>
              <a:t/>
            </a:r>
            <a:br>
              <a:rPr lang="ru-RU" sz="2000" b="0" dirty="0" smtClean="0">
                <a:effectLst/>
              </a:rPr>
            </a:br>
            <a:r>
              <a:rPr lang="ru-RU" sz="2000" b="0" dirty="0" smtClean="0">
                <a:effectLst/>
              </a:rPr>
              <a:t/>
            </a:r>
            <a:br>
              <a:rPr lang="ru-RU" sz="2000" b="0" dirty="0" smtClean="0">
                <a:effectLst/>
              </a:rPr>
            </a:br>
            <a:endParaRPr lang="ru-RU" dirty="0"/>
          </a:p>
        </p:txBody>
      </p:sp>
      <p:pic>
        <p:nvPicPr>
          <p:cNvPr id="5122" name="Picture 2" descr="https://pbs.twimg.com/media/ExtFSGCWgAE956E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r="7785"/>
          <a:stretch>
            <a:fillRect/>
          </a:stretch>
        </p:blipFill>
        <p:spPr bwMode="auto">
          <a:xfrm>
            <a:off x="5183188" y="0"/>
            <a:ext cx="7008812" cy="6857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6087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5183188" cy="6858000"/>
          </a:xfrm>
          <a:solidFill>
            <a:srgbClr val="0070C0"/>
          </a:solidFill>
        </p:spPr>
        <p:txBody>
          <a:bodyPr/>
          <a:lstStyle/>
          <a:p>
            <a:r>
              <a:rPr lang="ru-RU" sz="3600" b="1" dirty="0"/>
              <a:t>3.2 Недостатки проекта:</a:t>
            </a:r>
            <a:endParaRPr lang="ru-RU" sz="3600" dirty="0"/>
          </a:p>
          <a:p>
            <a:pPr fontAlgn="base"/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 smtClean="0"/>
              <a:t>Из-за небольшого размера манипулятор не способен работать с крупными объектами;</a:t>
            </a:r>
          </a:p>
          <a:p>
            <a:pPr fontAlgn="base"/>
            <a:r>
              <a:rPr lang="ru-RU" sz="3600" dirty="0" smtClean="0"/>
              <a:t>Область работы нашего манипулятора не такая большая, как у его аналогов;</a:t>
            </a:r>
          </a:p>
          <a:p>
            <a:endParaRPr lang="ru-RU" dirty="0"/>
          </a:p>
        </p:txBody>
      </p:sp>
      <p:pic>
        <p:nvPicPr>
          <p:cNvPr id="3080" name="Picture 8" descr="https://st5.stpulscen.ru/images/product/349/668/443_big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7764"/>
          <a:stretch>
            <a:fillRect/>
          </a:stretch>
        </p:blipFill>
        <p:spPr bwMode="auto">
          <a:xfrm>
            <a:off x="5183188" y="1"/>
            <a:ext cx="70088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79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681</Words>
  <Application>Microsoft Office PowerPoint</Application>
  <PresentationFormat>Широкоэкранный</PresentationFormat>
  <Paragraphs>99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Adobe Ming Std L</vt:lpstr>
      <vt:lpstr>Aharoni</vt:lpstr>
      <vt:lpstr>Arial</vt:lpstr>
      <vt:lpstr>Calibri</vt:lpstr>
      <vt:lpstr>Calibri Light</vt:lpstr>
      <vt:lpstr>Тема Office</vt:lpstr>
      <vt:lpstr>    Проект&lt;&lt;Аватар Кванториада&gt;&gt; Команда&lt;&lt;1511&gt;&gt;                                                                                                                                    Авторы:Полудняков Владимир Юрьевич                                                                                                                                                                   Малый Тимур Игоревич                                                                                                                                                       Бакай Полина Николаевна                                                                                                                                   Петушинская Полина Сергеевна                                                                                                                                           Кулаков Глеб Александрович                                                                                                                                   Руководитель:                                                                                                                                              Бакай Егор Николаевич                                                                                                                                                 г.Москва                                                                                                                                               2021г.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7.1 Экономическая оценка проекта:  комплектующие:  </vt:lpstr>
      <vt:lpstr>Презентация PowerPoint</vt:lpstr>
      <vt:lpstr>Презентация PowerPoint</vt:lpstr>
      <vt:lpstr>Презентация PowerPoint</vt:lpstr>
      <vt:lpstr>8.1 3D-модель:</vt:lpstr>
      <vt:lpstr>Презентация PowerPoint</vt:lpstr>
      <vt:lpstr>9.2 Ссылка на исходный код:  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Университетский Лицей №1511 предуниверситария НИЯУ МИФИ   Проект&lt;&lt;Аватар Кванториада&gt;&gt; Команда&lt;&lt;1511&gt;&gt;                   Авторы:Полудняков Владимир Юрьевич Малый Тимур Игоревич Бакай Полина Николаевна Петушинская Полина Сергеевна Кулаков Глеб Александрович  Руководитель: Бакай Егор Николаевич         г.Москва 2021г.</dc:title>
  <dc:creator>1</dc:creator>
  <cp:lastModifiedBy>Малая Анна</cp:lastModifiedBy>
  <cp:revision>27</cp:revision>
  <dcterms:created xsi:type="dcterms:W3CDTF">2021-08-22T12:25:53Z</dcterms:created>
  <dcterms:modified xsi:type="dcterms:W3CDTF">2021-08-23T17:06:04Z</dcterms:modified>
</cp:coreProperties>
</file>